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277" r:id="rId6"/>
    <p:sldId id="276" r:id="rId7"/>
    <p:sldId id="279" r:id="rId8"/>
    <p:sldId id="280" r:id="rId9"/>
    <p:sldId id="263" r:id="rId10"/>
    <p:sldId id="266" r:id="rId11"/>
    <p:sldId id="267" r:id="rId12"/>
    <p:sldId id="264" r:id="rId13"/>
    <p:sldId id="261" r:id="rId14"/>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3ED"/>
    <a:srgbClr val="1C4FD9"/>
    <a:srgbClr val="03B899"/>
    <a:srgbClr val="0A1D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p:restoredTop sz="94694"/>
  </p:normalViewPr>
  <p:slideViewPr>
    <p:cSldViewPr snapToGrid="0">
      <p:cViewPr varScale="1">
        <p:scale>
          <a:sx n="68" d="100"/>
          <a:sy n="68" d="100"/>
        </p:scale>
        <p:origin x="8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E9D1F-3D46-D249-B679-17B559C0B31A}" type="datetimeFigureOut">
              <a:rPr lang="es-PE" smtClean="0"/>
              <a:t>29/04/2024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88857-7F76-8546-A7FA-4F6DBCCA7B76}" type="slidenum">
              <a:rPr lang="es-PE" smtClean="0"/>
              <a:t>‹Nº›</a:t>
            </a:fld>
            <a:endParaRPr lang="es-PE"/>
          </a:p>
        </p:txBody>
      </p:sp>
    </p:spTree>
    <p:extLst>
      <p:ext uri="{BB962C8B-B14F-4D97-AF65-F5344CB8AC3E}">
        <p14:creationId xmlns:p14="http://schemas.microsoft.com/office/powerpoint/2010/main" val="177482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23488857-7F76-8546-A7FA-4F6DBCCA7B76}" type="slidenum">
              <a:rPr lang="es-PE" smtClean="0"/>
              <a:t>1</a:t>
            </a:fld>
            <a:endParaRPr lang="es-PE"/>
          </a:p>
        </p:txBody>
      </p:sp>
    </p:spTree>
    <p:extLst>
      <p:ext uri="{BB962C8B-B14F-4D97-AF65-F5344CB8AC3E}">
        <p14:creationId xmlns:p14="http://schemas.microsoft.com/office/powerpoint/2010/main" val="287391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23488857-7F76-8546-A7FA-4F6DBCCA7B76}" type="slidenum">
              <a:rPr lang="es-PE" smtClean="0"/>
              <a:t>4</a:t>
            </a:fld>
            <a:endParaRPr lang="es-PE"/>
          </a:p>
        </p:txBody>
      </p:sp>
    </p:spTree>
    <p:extLst>
      <p:ext uri="{BB962C8B-B14F-4D97-AF65-F5344CB8AC3E}">
        <p14:creationId xmlns:p14="http://schemas.microsoft.com/office/powerpoint/2010/main" val="2777685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C75C66-0BEA-BB9C-B71D-988F65862FF8}"/>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PE"/>
          </a:p>
        </p:txBody>
      </p:sp>
      <p:sp>
        <p:nvSpPr>
          <p:cNvPr id="3" name="Subtítulo 2">
            <a:extLst>
              <a:ext uri="{FF2B5EF4-FFF2-40B4-BE49-F238E27FC236}">
                <a16:creationId xmlns:a16="http://schemas.microsoft.com/office/drawing/2014/main" id="{4789FDC2-1769-9FF0-3E18-14D174540B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PE"/>
          </a:p>
        </p:txBody>
      </p:sp>
      <p:sp>
        <p:nvSpPr>
          <p:cNvPr id="4" name="Marcador de fecha 3">
            <a:extLst>
              <a:ext uri="{FF2B5EF4-FFF2-40B4-BE49-F238E27FC236}">
                <a16:creationId xmlns:a16="http://schemas.microsoft.com/office/drawing/2014/main" id="{E6B3C039-16C3-D329-D9B8-56F15C3604FB}"/>
              </a:ext>
            </a:extLst>
          </p:cNvPr>
          <p:cNvSpPr>
            <a:spLocks noGrp="1"/>
          </p:cNvSpPr>
          <p:nvPr>
            <p:ph type="dt" sz="half" idx="10"/>
          </p:nvPr>
        </p:nvSpPr>
        <p:spPr/>
        <p:txBody>
          <a:bodyPr/>
          <a:lstStyle/>
          <a:p>
            <a:fld id="{406E1BD2-1A72-744F-B536-0AF1CF6DF668}" type="datetimeFigureOut">
              <a:rPr lang="es-PE" smtClean="0"/>
              <a:t>29/04/2024</a:t>
            </a:fld>
            <a:endParaRPr lang="es-PE"/>
          </a:p>
        </p:txBody>
      </p:sp>
      <p:sp>
        <p:nvSpPr>
          <p:cNvPr id="5" name="Marcador de pie de página 4">
            <a:extLst>
              <a:ext uri="{FF2B5EF4-FFF2-40B4-BE49-F238E27FC236}">
                <a16:creationId xmlns:a16="http://schemas.microsoft.com/office/drawing/2014/main" id="{7BB93E00-5AF8-7236-7466-2CE93C849A1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55DDBE7-BE47-8682-0EDB-E6CABC4A26DA}"/>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117207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F80A79-8BF3-B704-253E-0C97C32EBD93}"/>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id="{1459AFB2-E015-56C2-5590-E41711B47CCE}"/>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EED986AB-5320-437B-03E0-1C92D7380C37}"/>
              </a:ext>
            </a:extLst>
          </p:cNvPr>
          <p:cNvSpPr>
            <a:spLocks noGrp="1"/>
          </p:cNvSpPr>
          <p:nvPr>
            <p:ph type="dt" sz="half" idx="10"/>
          </p:nvPr>
        </p:nvSpPr>
        <p:spPr/>
        <p:txBody>
          <a:bodyPr/>
          <a:lstStyle/>
          <a:p>
            <a:fld id="{406E1BD2-1A72-744F-B536-0AF1CF6DF668}" type="datetimeFigureOut">
              <a:rPr lang="es-PE" smtClean="0"/>
              <a:t>29/04/2024</a:t>
            </a:fld>
            <a:endParaRPr lang="es-PE"/>
          </a:p>
        </p:txBody>
      </p:sp>
      <p:sp>
        <p:nvSpPr>
          <p:cNvPr id="5" name="Marcador de pie de página 4">
            <a:extLst>
              <a:ext uri="{FF2B5EF4-FFF2-40B4-BE49-F238E27FC236}">
                <a16:creationId xmlns:a16="http://schemas.microsoft.com/office/drawing/2014/main" id="{2EDCA730-1C43-6CF7-7E56-A22AF643B15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64E84FE-EB28-1FA5-42E6-B89FE7341C65}"/>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116633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73C7330-742E-921C-DF6D-B05F6554F990}"/>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id="{BF36A343-BB19-469D-8A0A-3ECC9492F8C0}"/>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EBC9ACC6-436B-794F-EE55-D4B38BAF9FC6}"/>
              </a:ext>
            </a:extLst>
          </p:cNvPr>
          <p:cNvSpPr>
            <a:spLocks noGrp="1"/>
          </p:cNvSpPr>
          <p:nvPr>
            <p:ph type="dt" sz="half" idx="10"/>
          </p:nvPr>
        </p:nvSpPr>
        <p:spPr/>
        <p:txBody>
          <a:bodyPr/>
          <a:lstStyle/>
          <a:p>
            <a:fld id="{406E1BD2-1A72-744F-B536-0AF1CF6DF668}" type="datetimeFigureOut">
              <a:rPr lang="es-PE" smtClean="0"/>
              <a:t>29/04/2024</a:t>
            </a:fld>
            <a:endParaRPr lang="es-PE"/>
          </a:p>
        </p:txBody>
      </p:sp>
      <p:sp>
        <p:nvSpPr>
          <p:cNvPr id="5" name="Marcador de pie de página 4">
            <a:extLst>
              <a:ext uri="{FF2B5EF4-FFF2-40B4-BE49-F238E27FC236}">
                <a16:creationId xmlns:a16="http://schemas.microsoft.com/office/drawing/2014/main" id="{7D276538-226F-5D06-F1A5-493A28F1394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B47F70C-A656-F90A-4349-A95A99A4DED5}"/>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180527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47A1A-ED8A-656F-BC98-717667D15265}"/>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7374A01A-0639-BEB5-5FC7-75C44C0D7FDF}"/>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EF7783F2-3E16-F575-19CA-3AAEACF0F8B0}"/>
              </a:ext>
            </a:extLst>
          </p:cNvPr>
          <p:cNvSpPr>
            <a:spLocks noGrp="1"/>
          </p:cNvSpPr>
          <p:nvPr>
            <p:ph type="dt" sz="half" idx="10"/>
          </p:nvPr>
        </p:nvSpPr>
        <p:spPr/>
        <p:txBody>
          <a:bodyPr/>
          <a:lstStyle/>
          <a:p>
            <a:fld id="{406E1BD2-1A72-744F-B536-0AF1CF6DF668}" type="datetimeFigureOut">
              <a:rPr lang="es-PE" smtClean="0"/>
              <a:t>29/04/2024</a:t>
            </a:fld>
            <a:endParaRPr lang="es-PE"/>
          </a:p>
        </p:txBody>
      </p:sp>
      <p:sp>
        <p:nvSpPr>
          <p:cNvPr id="5" name="Marcador de pie de página 4">
            <a:extLst>
              <a:ext uri="{FF2B5EF4-FFF2-40B4-BE49-F238E27FC236}">
                <a16:creationId xmlns:a16="http://schemas.microsoft.com/office/drawing/2014/main" id="{0D3093E9-497A-5C93-61FC-73B9FB14873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AFCC117-4132-1213-8B6D-B9CC7E0D2161}"/>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135341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51D73-6F8B-9F4C-FAC0-25A544174435}"/>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1E666387-0BC5-031B-9EAB-F5AAD7A8DC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A5454FEE-9CEC-572F-C217-D520252352BD}"/>
              </a:ext>
            </a:extLst>
          </p:cNvPr>
          <p:cNvSpPr>
            <a:spLocks noGrp="1"/>
          </p:cNvSpPr>
          <p:nvPr>
            <p:ph type="dt" sz="half" idx="10"/>
          </p:nvPr>
        </p:nvSpPr>
        <p:spPr/>
        <p:txBody>
          <a:bodyPr/>
          <a:lstStyle/>
          <a:p>
            <a:fld id="{406E1BD2-1A72-744F-B536-0AF1CF6DF668}" type="datetimeFigureOut">
              <a:rPr lang="es-PE" smtClean="0"/>
              <a:t>29/04/2024</a:t>
            </a:fld>
            <a:endParaRPr lang="es-PE"/>
          </a:p>
        </p:txBody>
      </p:sp>
      <p:sp>
        <p:nvSpPr>
          <p:cNvPr id="5" name="Marcador de pie de página 4">
            <a:extLst>
              <a:ext uri="{FF2B5EF4-FFF2-40B4-BE49-F238E27FC236}">
                <a16:creationId xmlns:a16="http://schemas.microsoft.com/office/drawing/2014/main" id="{E43447CA-AF68-5681-D2ED-6501CAB865A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70F008F-0987-5985-AFF0-5E2441FB9651}"/>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174792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5608B-8C09-7CB0-DBD0-8AFD9DA2BB0C}"/>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0DCDA931-3505-B765-C4F6-0249E9A65B25}"/>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contenido 3">
            <a:extLst>
              <a:ext uri="{FF2B5EF4-FFF2-40B4-BE49-F238E27FC236}">
                <a16:creationId xmlns:a16="http://schemas.microsoft.com/office/drawing/2014/main" id="{C01A8F73-2E2F-AEBF-7CBA-B9AFFDAFD3FE}"/>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fecha 4">
            <a:extLst>
              <a:ext uri="{FF2B5EF4-FFF2-40B4-BE49-F238E27FC236}">
                <a16:creationId xmlns:a16="http://schemas.microsoft.com/office/drawing/2014/main" id="{E22CF377-4AE9-1AE5-BFCF-6A4C573A3621}"/>
              </a:ext>
            </a:extLst>
          </p:cNvPr>
          <p:cNvSpPr>
            <a:spLocks noGrp="1"/>
          </p:cNvSpPr>
          <p:nvPr>
            <p:ph type="dt" sz="half" idx="10"/>
          </p:nvPr>
        </p:nvSpPr>
        <p:spPr/>
        <p:txBody>
          <a:bodyPr/>
          <a:lstStyle/>
          <a:p>
            <a:fld id="{406E1BD2-1A72-744F-B536-0AF1CF6DF668}" type="datetimeFigureOut">
              <a:rPr lang="es-PE" smtClean="0"/>
              <a:t>29/04/2024</a:t>
            </a:fld>
            <a:endParaRPr lang="es-PE"/>
          </a:p>
        </p:txBody>
      </p:sp>
      <p:sp>
        <p:nvSpPr>
          <p:cNvPr id="6" name="Marcador de pie de página 5">
            <a:extLst>
              <a:ext uri="{FF2B5EF4-FFF2-40B4-BE49-F238E27FC236}">
                <a16:creationId xmlns:a16="http://schemas.microsoft.com/office/drawing/2014/main" id="{08DB47CB-3777-09AE-CF43-C400BF67F5F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47C3163-57E2-EFB1-B203-DA3449B00C68}"/>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77435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9779A-8708-D0FE-CB5E-2E111C87DDF5}"/>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13AF1990-9439-C96B-4EA3-C68CC46A77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9308A823-E1FD-A714-444B-4D5DDBA2DB52}"/>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texto 4">
            <a:extLst>
              <a:ext uri="{FF2B5EF4-FFF2-40B4-BE49-F238E27FC236}">
                <a16:creationId xmlns:a16="http://schemas.microsoft.com/office/drawing/2014/main" id="{F38DC736-47ED-4851-6EE5-B488CF576D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EA3CA0D0-6027-50F2-E760-655FB070F0BC}"/>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7" name="Marcador de fecha 6">
            <a:extLst>
              <a:ext uri="{FF2B5EF4-FFF2-40B4-BE49-F238E27FC236}">
                <a16:creationId xmlns:a16="http://schemas.microsoft.com/office/drawing/2014/main" id="{487028ED-D0C6-FD2F-BE5B-9D3672D282A2}"/>
              </a:ext>
            </a:extLst>
          </p:cNvPr>
          <p:cNvSpPr>
            <a:spLocks noGrp="1"/>
          </p:cNvSpPr>
          <p:nvPr>
            <p:ph type="dt" sz="half" idx="10"/>
          </p:nvPr>
        </p:nvSpPr>
        <p:spPr/>
        <p:txBody>
          <a:bodyPr/>
          <a:lstStyle/>
          <a:p>
            <a:fld id="{406E1BD2-1A72-744F-B536-0AF1CF6DF668}" type="datetimeFigureOut">
              <a:rPr lang="es-PE" smtClean="0"/>
              <a:t>29/04/2024</a:t>
            </a:fld>
            <a:endParaRPr lang="es-PE"/>
          </a:p>
        </p:txBody>
      </p:sp>
      <p:sp>
        <p:nvSpPr>
          <p:cNvPr id="8" name="Marcador de pie de página 7">
            <a:extLst>
              <a:ext uri="{FF2B5EF4-FFF2-40B4-BE49-F238E27FC236}">
                <a16:creationId xmlns:a16="http://schemas.microsoft.com/office/drawing/2014/main" id="{F74F7076-90CE-BD7B-EE91-B360CEB03AEC}"/>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14FAE2D1-D101-0E71-9914-F94D48112FF1}"/>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256435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98FD52-D18E-288F-7AA9-A06F7E12D406}"/>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fecha 2">
            <a:extLst>
              <a:ext uri="{FF2B5EF4-FFF2-40B4-BE49-F238E27FC236}">
                <a16:creationId xmlns:a16="http://schemas.microsoft.com/office/drawing/2014/main" id="{36D7660F-10B4-331E-7414-145CED14890D}"/>
              </a:ext>
            </a:extLst>
          </p:cNvPr>
          <p:cNvSpPr>
            <a:spLocks noGrp="1"/>
          </p:cNvSpPr>
          <p:nvPr>
            <p:ph type="dt" sz="half" idx="10"/>
          </p:nvPr>
        </p:nvSpPr>
        <p:spPr/>
        <p:txBody>
          <a:bodyPr/>
          <a:lstStyle/>
          <a:p>
            <a:fld id="{406E1BD2-1A72-744F-B536-0AF1CF6DF668}" type="datetimeFigureOut">
              <a:rPr lang="es-PE" smtClean="0"/>
              <a:t>29/04/2024</a:t>
            </a:fld>
            <a:endParaRPr lang="es-PE"/>
          </a:p>
        </p:txBody>
      </p:sp>
      <p:sp>
        <p:nvSpPr>
          <p:cNvPr id="4" name="Marcador de pie de página 3">
            <a:extLst>
              <a:ext uri="{FF2B5EF4-FFF2-40B4-BE49-F238E27FC236}">
                <a16:creationId xmlns:a16="http://schemas.microsoft.com/office/drawing/2014/main" id="{8233B228-97B5-354C-3276-65A2B8F9D201}"/>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CD3A8F22-43A8-6D65-09A4-DDC68F8D0079}"/>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211788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823272-0A86-5F92-3392-361B05E43CEC}"/>
              </a:ext>
            </a:extLst>
          </p:cNvPr>
          <p:cNvSpPr>
            <a:spLocks noGrp="1"/>
          </p:cNvSpPr>
          <p:nvPr>
            <p:ph type="dt" sz="half" idx="10"/>
          </p:nvPr>
        </p:nvSpPr>
        <p:spPr/>
        <p:txBody>
          <a:bodyPr/>
          <a:lstStyle/>
          <a:p>
            <a:fld id="{406E1BD2-1A72-744F-B536-0AF1CF6DF668}" type="datetimeFigureOut">
              <a:rPr lang="es-PE" smtClean="0"/>
              <a:t>29/04/2024</a:t>
            </a:fld>
            <a:endParaRPr lang="es-PE"/>
          </a:p>
        </p:txBody>
      </p:sp>
      <p:sp>
        <p:nvSpPr>
          <p:cNvPr id="3" name="Marcador de pie de página 2">
            <a:extLst>
              <a:ext uri="{FF2B5EF4-FFF2-40B4-BE49-F238E27FC236}">
                <a16:creationId xmlns:a16="http://schemas.microsoft.com/office/drawing/2014/main" id="{00E9D3FF-B71A-4D64-F49D-F03EF620C688}"/>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8F183E25-8636-DC19-48EC-16E2DE215CF7}"/>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299479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CB0B58-85DF-4F3B-D7E5-5C8D747EFDC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52705063-6DD8-F2F0-AB52-BA78BEA008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texto 3">
            <a:extLst>
              <a:ext uri="{FF2B5EF4-FFF2-40B4-BE49-F238E27FC236}">
                <a16:creationId xmlns:a16="http://schemas.microsoft.com/office/drawing/2014/main" id="{03A6399A-13D8-7F3D-B79B-DE00BE63D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19F231A-0349-2DB5-7431-593489ACA9AC}"/>
              </a:ext>
            </a:extLst>
          </p:cNvPr>
          <p:cNvSpPr>
            <a:spLocks noGrp="1"/>
          </p:cNvSpPr>
          <p:nvPr>
            <p:ph type="dt" sz="half" idx="10"/>
          </p:nvPr>
        </p:nvSpPr>
        <p:spPr/>
        <p:txBody>
          <a:bodyPr/>
          <a:lstStyle/>
          <a:p>
            <a:fld id="{406E1BD2-1A72-744F-B536-0AF1CF6DF668}" type="datetimeFigureOut">
              <a:rPr lang="es-PE" smtClean="0"/>
              <a:t>29/04/2024</a:t>
            </a:fld>
            <a:endParaRPr lang="es-PE"/>
          </a:p>
        </p:txBody>
      </p:sp>
      <p:sp>
        <p:nvSpPr>
          <p:cNvPr id="6" name="Marcador de pie de página 5">
            <a:extLst>
              <a:ext uri="{FF2B5EF4-FFF2-40B4-BE49-F238E27FC236}">
                <a16:creationId xmlns:a16="http://schemas.microsoft.com/office/drawing/2014/main" id="{06D85280-38D3-F78A-3484-65A3C19B7B6E}"/>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CC5580B-3E9C-6521-C465-128B3CA1E984}"/>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388867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585A7C-35CB-A5BB-A3C9-8E5FAF4C2AB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posición de imagen 2">
            <a:extLst>
              <a:ext uri="{FF2B5EF4-FFF2-40B4-BE49-F238E27FC236}">
                <a16:creationId xmlns:a16="http://schemas.microsoft.com/office/drawing/2014/main" id="{67EB81B6-0C2C-EF1B-8B5A-5667EF1EE3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ED9CD323-44FE-4D6F-CDE4-15C6600E2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6F2D0EE4-FB49-E888-E1BE-F3F1AC3BBF32}"/>
              </a:ext>
            </a:extLst>
          </p:cNvPr>
          <p:cNvSpPr>
            <a:spLocks noGrp="1"/>
          </p:cNvSpPr>
          <p:nvPr>
            <p:ph type="dt" sz="half" idx="10"/>
          </p:nvPr>
        </p:nvSpPr>
        <p:spPr/>
        <p:txBody>
          <a:bodyPr/>
          <a:lstStyle/>
          <a:p>
            <a:fld id="{406E1BD2-1A72-744F-B536-0AF1CF6DF668}" type="datetimeFigureOut">
              <a:rPr lang="es-PE" smtClean="0"/>
              <a:t>29/04/2024</a:t>
            </a:fld>
            <a:endParaRPr lang="es-PE"/>
          </a:p>
        </p:txBody>
      </p:sp>
      <p:sp>
        <p:nvSpPr>
          <p:cNvPr id="6" name="Marcador de pie de página 5">
            <a:extLst>
              <a:ext uri="{FF2B5EF4-FFF2-40B4-BE49-F238E27FC236}">
                <a16:creationId xmlns:a16="http://schemas.microsoft.com/office/drawing/2014/main" id="{06CF933F-CC1F-BFE2-78DF-FBA37B5A974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43F8BAE-17B4-19EC-39E1-BCF49E383F36}"/>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162698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AAA52A8-34A2-7ACB-3E3A-14898E6360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B38460DE-B273-8EC1-9F99-F616FAF3D1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069D8D97-136E-801C-667D-81F0740B7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E1BD2-1A72-744F-B536-0AF1CF6DF668}" type="datetimeFigureOut">
              <a:rPr lang="es-PE" smtClean="0"/>
              <a:t>29/04/2024</a:t>
            </a:fld>
            <a:endParaRPr lang="es-PE"/>
          </a:p>
        </p:txBody>
      </p:sp>
      <p:sp>
        <p:nvSpPr>
          <p:cNvPr id="5" name="Marcador de pie de página 4">
            <a:extLst>
              <a:ext uri="{FF2B5EF4-FFF2-40B4-BE49-F238E27FC236}">
                <a16:creationId xmlns:a16="http://schemas.microsoft.com/office/drawing/2014/main" id="{40DBEE76-78F8-FDD1-FBA8-510D19401F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BD30DBDC-0C9A-8101-34DD-12CEA55E30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CAECF-E3C1-9346-BF7A-A246CABF548A}" type="slidenum">
              <a:rPr lang="es-PE" smtClean="0"/>
              <a:t>‹Nº›</a:t>
            </a:fld>
            <a:endParaRPr lang="es-PE"/>
          </a:p>
        </p:txBody>
      </p:sp>
    </p:spTree>
    <p:extLst>
      <p:ext uri="{BB962C8B-B14F-4D97-AF65-F5344CB8AC3E}">
        <p14:creationId xmlns:p14="http://schemas.microsoft.com/office/powerpoint/2010/main" val="3888871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tm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supplier.ariba.com/"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6.tm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FDD530D-23E7-74BB-4D19-FF4F9DC41342}"/>
              </a:ext>
            </a:extLst>
          </p:cNvPr>
          <p:cNvSpPr txBox="1"/>
          <p:nvPr/>
        </p:nvSpPr>
        <p:spPr>
          <a:xfrm>
            <a:off x="4063532" y="3512900"/>
            <a:ext cx="7504386" cy="1384995"/>
          </a:xfrm>
          <a:prstGeom prst="rect">
            <a:avLst/>
          </a:prstGeom>
          <a:noFill/>
        </p:spPr>
        <p:txBody>
          <a:bodyPr wrap="square" rtlCol="0">
            <a:spAutoFit/>
          </a:bodyPr>
          <a:lstStyle/>
          <a:p>
            <a:r>
              <a:rPr lang="es-ES" sz="4200" b="1" dirty="0">
                <a:solidFill>
                  <a:srgbClr val="1C4FD9"/>
                </a:solidFill>
                <a:latin typeface="BerlingskeSerif-DBd" panose="02000703080000020004" pitchFamily="2" charset="0"/>
              </a:rPr>
              <a:t>Participación de los proveedores en un proceso RFI</a:t>
            </a:r>
            <a:endParaRPr lang="es-PE" sz="4200" b="1" dirty="0">
              <a:solidFill>
                <a:srgbClr val="1C4FD9"/>
              </a:solidFill>
              <a:latin typeface="BerlingskeSerif-DBd" panose="02000703080000020004" pitchFamily="2" charset="0"/>
            </a:endParaRPr>
          </a:p>
        </p:txBody>
      </p:sp>
      <p:sp>
        <p:nvSpPr>
          <p:cNvPr id="8" name="CuadroTexto 7">
            <a:extLst>
              <a:ext uri="{FF2B5EF4-FFF2-40B4-BE49-F238E27FC236}">
                <a16:creationId xmlns:a16="http://schemas.microsoft.com/office/drawing/2014/main" id="{53A43AE8-B5E0-A2AD-402C-EBE941D2B5C7}"/>
              </a:ext>
            </a:extLst>
          </p:cNvPr>
          <p:cNvSpPr txBox="1"/>
          <p:nvPr/>
        </p:nvSpPr>
        <p:spPr>
          <a:xfrm>
            <a:off x="4063532" y="2606437"/>
            <a:ext cx="4250474" cy="738664"/>
          </a:xfrm>
          <a:prstGeom prst="rect">
            <a:avLst/>
          </a:prstGeom>
          <a:noFill/>
        </p:spPr>
        <p:txBody>
          <a:bodyPr wrap="square" rtlCol="0">
            <a:spAutoFit/>
          </a:bodyPr>
          <a:lstStyle/>
          <a:p>
            <a:r>
              <a:rPr lang="es-PE" sz="4200" dirty="0">
                <a:solidFill>
                  <a:srgbClr val="DEE3ED"/>
                </a:solidFill>
                <a:latin typeface="Stelvio Grotesk Regular" pitchFamily="2" charset="0"/>
              </a:rPr>
              <a:t>ARIBA NETWORK</a:t>
            </a:r>
          </a:p>
        </p:txBody>
      </p:sp>
      <p:sp>
        <p:nvSpPr>
          <p:cNvPr id="3" name="CuadroTexto 2">
            <a:extLst>
              <a:ext uri="{FF2B5EF4-FFF2-40B4-BE49-F238E27FC236}">
                <a16:creationId xmlns:a16="http://schemas.microsoft.com/office/drawing/2014/main" id="{0AF805F9-8409-9075-47D5-6C13C11FB21D}"/>
              </a:ext>
            </a:extLst>
          </p:cNvPr>
          <p:cNvSpPr txBox="1"/>
          <p:nvPr/>
        </p:nvSpPr>
        <p:spPr>
          <a:xfrm>
            <a:off x="7355896" y="201050"/>
            <a:ext cx="4397142" cy="323165"/>
          </a:xfrm>
          <a:prstGeom prst="rect">
            <a:avLst/>
          </a:prstGeom>
          <a:noFill/>
        </p:spPr>
        <p:txBody>
          <a:bodyPr wrap="square" rtlCol="0">
            <a:spAutoFit/>
          </a:bodyPr>
          <a:lstStyle/>
          <a:p>
            <a:pPr algn="r"/>
            <a:r>
              <a:rPr lang="es-PE" sz="1500" spc="300" dirty="0">
                <a:solidFill>
                  <a:schemeClr val="bg1"/>
                </a:solidFill>
                <a:latin typeface="Avenir Next Condensed" panose="020B0506020202020204" pitchFamily="34" charset="0"/>
              </a:rPr>
              <a:t>LOGÍSTICA</a:t>
            </a:r>
          </a:p>
        </p:txBody>
      </p:sp>
    </p:spTree>
    <p:extLst>
      <p:ext uri="{BB962C8B-B14F-4D97-AF65-F5344CB8AC3E}">
        <p14:creationId xmlns:p14="http://schemas.microsoft.com/office/powerpoint/2010/main" val="546908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69AE72F6-4D75-80D0-E84D-C1D53BA7E7D4}"/>
              </a:ext>
            </a:extLst>
          </p:cNvPr>
          <p:cNvSpPr txBox="1"/>
          <p:nvPr/>
        </p:nvSpPr>
        <p:spPr>
          <a:xfrm>
            <a:off x="2034526" y="3246406"/>
            <a:ext cx="4717966" cy="1477328"/>
          </a:xfrm>
          <a:prstGeom prst="rect">
            <a:avLst/>
          </a:prstGeom>
          <a:noFill/>
        </p:spPr>
        <p:txBody>
          <a:bodyPr wrap="square" rtlCol="0">
            <a:spAutoFit/>
          </a:bodyPr>
          <a:lstStyle/>
          <a:p>
            <a:r>
              <a:rPr lang="es-PE" sz="9000" b="1" dirty="0">
                <a:solidFill>
                  <a:schemeClr val="bg1"/>
                </a:solidFill>
                <a:latin typeface="Stelvio Grotesk Regular" pitchFamily="2" charset="0"/>
              </a:rPr>
              <a:t>GRACIAS</a:t>
            </a:r>
            <a:endParaRPr lang="es-PE" sz="9000" b="1" dirty="0">
              <a:solidFill>
                <a:srgbClr val="1C4FD9"/>
              </a:solidFill>
              <a:latin typeface="Stelvio Grotesk Regular" pitchFamily="2" charset="0"/>
            </a:endParaRPr>
          </a:p>
        </p:txBody>
      </p:sp>
      <p:pic>
        <p:nvPicPr>
          <p:cNvPr id="13" name="Imagen 12">
            <a:extLst>
              <a:ext uri="{FF2B5EF4-FFF2-40B4-BE49-F238E27FC236}">
                <a16:creationId xmlns:a16="http://schemas.microsoft.com/office/drawing/2014/main" id="{5E835EAA-F8D6-3588-7BC1-B2C0ACE1176D}"/>
              </a:ext>
            </a:extLst>
          </p:cNvPr>
          <p:cNvPicPr>
            <a:picLocks noChangeAspect="1"/>
          </p:cNvPicPr>
          <p:nvPr/>
        </p:nvPicPr>
        <p:blipFill>
          <a:blip r:embed="rId3"/>
          <a:stretch>
            <a:fillRect/>
          </a:stretch>
        </p:blipFill>
        <p:spPr>
          <a:xfrm>
            <a:off x="2151239" y="2348089"/>
            <a:ext cx="3902738" cy="1097843"/>
          </a:xfrm>
          <a:prstGeom prst="rect">
            <a:avLst/>
          </a:prstGeom>
        </p:spPr>
      </p:pic>
    </p:spTree>
    <p:extLst>
      <p:ext uri="{BB962C8B-B14F-4D97-AF65-F5344CB8AC3E}">
        <p14:creationId xmlns:p14="http://schemas.microsoft.com/office/powerpoint/2010/main" val="278971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1C9F7DA-4910-38F1-979B-BA9CC8422231}"/>
              </a:ext>
            </a:extLst>
          </p:cNvPr>
          <p:cNvPicPr>
            <a:picLocks noChangeAspect="1"/>
          </p:cNvPicPr>
          <p:nvPr/>
        </p:nvPicPr>
        <p:blipFill>
          <a:blip r:embed="rId2"/>
          <a:stretch>
            <a:fillRect/>
          </a:stretch>
        </p:blipFill>
        <p:spPr>
          <a:xfrm>
            <a:off x="561730" y="1295779"/>
            <a:ext cx="6075046" cy="2133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a:extLst>
              <a:ext uri="{FF2B5EF4-FFF2-40B4-BE49-F238E27FC236}">
                <a16:creationId xmlns:a16="http://schemas.microsoft.com/office/drawing/2014/main" id="{7044177D-3809-4B71-8690-461C2392BD4F}"/>
              </a:ext>
            </a:extLst>
          </p:cNvPr>
          <p:cNvSpPr txBox="1">
            <a:spLocks/>
          </p:cNvSpPr>
          <p:nvPr/>
        </p:nvSpPr>
        <p:spPr>
          <a:xfrm>
            <a:off x="336000" y="649095"/>
            <a:ext cx="11519451" cy="477054"/>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  Acceso a Ariba Network</a:t>
            </a:r>
          </a:p>
        </p:txBody>
      </p:sp>
      <p:pic>
        <p:nvPicPr>
          <p:cNvPr id="8" name="Picture 2">
            <a:extLst>
              <a:ext uri="{FF2B5EF4-FFF2-40B4-BE49-F238E27FC236}">
                <a16:creationId xmlns:a16="http://schemas.microsoft.com/office/drawing/2014/main" id="{6BA8E3C0-654F-CBBA-496F-CEC670D9C929}"/>
              </a:ext>
            </a:extLst>
          </p:cNvPr>
          <p:cNvPicPr>
            <a:picLocks noChangeAspect="1"/>
          </p:cNvPicPr>
          <p:nvPr/>
        </p:nvPicPr>
        <p:blipFill rotWithShape="1">
          <a:blip r:embed="rId3"/>
          <a:srcRect r="61183"/>
          <a:stretch/>
        </p:blipFill>
        <p:spPr>
          <a:xfrm>
            <a:off x="0" y="5840444"/>
            <a:ext cx="1484873" cy="1017556"/>
          </a:xfrm>
          <a:prstGeom prst="homePlate">
            <a:avLst>
              <a:gd name="adj" fmla="val 13167"/>
            </a:avLst>
          </a:prstGeom>
        </p:spPr>
      </p:pic>
      <p:sp>
        <p:nvSpPr>
          <p:cNvPr id="6" name="CuadroTexto 5">
            <a:extLst>
              <a:ext uri="{FF2B5EF4-FFF2-40B4-BE49-F238E27FC236}">
                <a16:creationId xmlns:a16="http://schemas.microsoft.com/office/drawing/2014/main" id="{3989F02B-12D2-746A-938C-C80718B99DFB}"/>
              </a:ext>
            </a:extLst>
          </p:cNvPr>
          <p:cNvSpPr txBox="1"/>
          <p:nvPr/>
        </p:nvSpPr>
        <p:spPr>
          <a:xfrm>
            <a:off x="2082017" y="5518225"/>
            <a:ext cx="6977575" cy="830997"/>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r>
              <a:rPr lang="es-ES" b="1" dirty="0">
                <a:solidFill>
                  <a:schemeClr val="tx1"/>
                </a:solidFill>
              </a:rPr>
              <a:t>Los proveedores registrados en Ariba SLP recibirán la invitación a participar en la licitación a través de un correo electrónico. En el mismo aparecerá un link para acceder con el usuario y la contraseña del proveedor de Ariba Network.</a:t>
            </a:r>
          </a:p>
        </p:txBody>
      </p:sp>
      <p:pic>
        <p:nvPicPr>
          <p:cNvPr id="14" name="Imagen 13">
            <a:extLst>
              <a:ext uri="{FF2B5EF4-FFF2-40B4-BE49-F238E27FC236}">
                <a16:creationId xmlns:a16="http://schemas.microsoft.com/office/drawing/2014/main" id="{2249BD2D-DEBF-C54B-C98F-E0E6E2B551C0}"/>
              </a:ext>
            </a:extLst>
          </p:cNvPr>
          <p:cNvPicPr>
            <a:picLocks noChangeAspect="1"/>
          </p:cNvPicPr>
          <p:nvPr/>
        </p:nvPicPr>
        <p:blipFill>
          <a:blip r:embed="rId4"/>
          <a:stretch>
            <a:fillRect/>
          </a:stretch>
        </p:blipFill>
        <p:spPr>
          <a:xfrm>
            <a:off x="3006374" y="2520182"/>
            <a:ext cx="6521877" cy="2670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descr="Interfaz de usuario gráfica, Aplicación&#10;&#10;Descripción generada automáticamente">
            <a:extLst>
              <a:ext uri="{FF2B5EF4-FFF2-40B4-BE49-F238E27FC236}">
                <a16:creationId xmlns:a16="http://schemas.microsoft.com/office/drawing/2014/main" id="{4B9FE48A-1C7B-E506-B3AA-872B74641F7B}"/>
              </a:ext>
            </a:extLst>
          </p:cNvPr>
          <p:cNvPicPr>
            <a:picLocks noChangeAspect="1"/>
          </p:cNvPicPr>
          <p:nvPr/>
        </p:nvPicPr>
        <p:blipFill>
          <a:blip r:embed="rId5"/>
          <a:stretch>
            <a:fillRect/>
          </a:stretch>
        </p:blipFill>
        <p:spPr>
          <a:xfrm>
            <a:off x="9185626" y="2974840"/>
            <a:ext cx="2824821" cy="3435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119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44177D-3809-4B71-8690-461C2392BD4F}"/>
              </a:ext>
            </a:extLst>
          </p:cNvPr>
          <p:cNvSpPr txBox="1">
            <a:spLocks/>
          </p:cNvSpPr>
          <p:nvPr/>
        </p:nvSpPr>
        <p:spPr>
          <a:xfrm>
            <a:off x="336000" y="649095"/>
            <a:ext cx="11519451" cy="477054"/>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  Acceso a Ariba Network</a:t>
            </a:r>
          </a:p>
        </p:txBody>
      </p:sp>
      <p:pic>
        <p:nvPicPr>
          <p:cNvPr id="8" name="Picture 2">
            <a:extLst>
              <a:ext uri="{FF2B5EF4-FFF2-40B4-BE49-F238E27FC236}">
                <a16:creationId xmlns:a16="http://schemas.microsoft.com/office/drawing/2014/main" id="{6BA8E3C0-654F-CBBA-496F-CEC670D9C929}"/>
              </a:ext>
            </a:extLst>
          </p:cNvPr>
          <p:cNvPicPr>
            <a:picLocks noChangeAspect="1"/>
          </p:cNvPicPr>
          <p:nvPr/>
        </p:nvPicPr>
        <p:blipFill rotWithShape="1">
          <a:blip r:embed="rId2"/>
          <a:srcRect r="61183"/>
          <a:stretch/>
        </p:blipFill>
        <p:spPr>
          <a:xfrm>
            <a:off x="0" y="5840444"/>
            <a:ext cx="1484873" cy="1017556"/>
          </a:xfrm>
          <a:prstGeom prst="homePlate">
            <a:avLst>
              <a:gd name="adj" fmla="val 13167"/>
            </a:avLst>
          </a:prstGeom>
        </p:spPr>
      </p:pic>
      <p:sp>
        <p:nvSpPr>
          <p:cNvPr id="6" name="CuadroTexto 5">
            <a:extLst>
              <a:ext uri="{FF2B5EF4-FFF2-40B4-BE49-F238E27FC236}">
                <a16:creationId xmlns:a16="http://schemas.microsoft.com/office/drawing/2014/main" id="{3989F02B-12D2-746A-938C-C80718B99DFB}"/>
              </a:ext>
            </a:extLst>
          </p:cNvPr>
          <p:cNvSpPr txBox="1"/>
          <p:nvPr/>
        </p:nvSpPr>
        <p:spPr>
          <a:xfrm>
            <a:off x="1484872" y="5579040"/>
            <a:ext cx="8262849" cy="584775"/>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De tener una cuenta ya registrada en Ariba con otro cliente, ingresar con el usuario y password ya registrado. </a:t>
            </a:r>
          </a:p>
        </p:txBody>
      </p:sp>
      <p:sp>
        <p:nvSpPr>
          <p:cNvPr id="2" name="CuadroTexto 1">
            <a:extLst>
              <a:ext uri="{FF2B5EF4-FFF2-40B4-BE49-F238E27FC236}">
                <a16:creationId xmlns:a16="http://schemas.microsoft.com/office/drawing/2014/main" id="{12A762FD-C0C9-6365-9308-56BB39CF402C}"/>
              </a:ext>
            </a:extLst>
          </p:cNvPr>
          <p:cNvSpPr txBox="1"/>
          <p:nvPr/>
        </p:nvSpPr>
        <p:spPr>
          <a:xfrm>
            <a:off x="775412" y="1434011"/>
            <a:ext cx="8262849" cy="584775"/>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r>
              <a:rPr lang="es-ES" b="1" dirty="0">
                <a:solidFill>
                  <a:schemeClr val="tx1"/>
                </a:solidFill>
              </a:rPr>
              <a:t>La otra forma de ingresar es desde la página de Ariba:  </a:t>
            </a:r>
            <a:r>
              <a:rPr lang="es-ES" b="1" dirty="0">
                <a:solidFill>
                  <a:schemeClr val="tx1"/>
                </a:solidFill>
                <a:hlinkClick r:id="rId3"/>
              </a:rPr>
              <a:t>https://supplier.ariba.com</a:t>
            </a:r>
            <a:endParaRPr lang="es-ES" b="1" dirty="0">
              <a:solidFill>
                <a:schemeClr val="tx1"/>
              </a:solidFill>
            </a:endParaRPr>
          </a:p>
          <a:p>
            <a:r>
              <a:rPr lang="es-ES" b="1" dirty="0">
                <a:solidFill>
                  <a:schemeClr val="tx1"/>
                </a:solidFill>
              </a:rPr>
              <a:t>Y seleccionar </a:t>
            </a:r>
            <a:r>
              <a:rPr lang="es-ES" b="1" dirty="0">
                <a:solidFill>
                  <a:schemeClr val="accent2">
                    <a:lumMod val="75000"/>
                  </a:schemeClr>
                </a:solidFill>
              </a:rPr>
              <a:t>Ariba </a:t>
            </a:r>
            <a:r>
              <a:rPr lang="es-ES" b="1" dirty="0" err="1">
                <a:solidFill>
                  <a:schemeClr val="accent2">
                    <a:lumMod val="75000"/>
                  </a:schemeClr>
                </a:solidFill>
              </a:rPr>
              <a:t>Proposals</a:t>
            </a:r>
            <a:r>
              <a:rPr lang="es-ES" b="1" dirty="0">
                <a:solidFill>
                  <a:schemeClr val="accent2">
                    <a:lumMod val="75000"/>
                  </a:schemeClr>
                </a:solidFill>
              </a:rPr>
              <a:t> &amp; </a:t>
            </a:r>
            <a:r>
              <a:rPr lang="es-ES" b="1" dirty="0" err="1">
                <a:solidFill>
                  <a:schemeClr val="accent2">
                    <a:lumMod val="75000"/>
                  </a:schemeClr>
                </a:solidFill>
              </a:rPr>
              <a:t>Questionaries</a:t>
            </a:r>
            <a:endParaRPr lang="es-ES" b="1" dirty="0">
              <a:solidFill>
                <a:schemeClr val="accent2">
                  <a:lumMod val="75000"/>
                </a:schemeClr>
              </a:solidFill>
            </a:endParaRPr>
          </a:p>
        </p:txBody>
      </p:sp>
      <p:pic>
        <p:nvPicPr>
          <p:cNvPr id="7" name="Imagen 6" descr="Interfaz de usuario gráfica, Texto, Aplicación&#10;&#10;Descripción generada automáticamente">
            <a:extLst>
              <a:ext uri="{FF2B5EF4-FFF2-40B4-BE49-F238E27FC236}">
                <a16:creationId xmlns:a16="http://schemas.microsoft.com/office/drawing/2014/main" id="{332D8A9D-D132-1264-732B-FEB993FCD0BB}"/>
              </a:ext>
            </a:extLst>
          </p:cNvPr>
          <p:cNvPicPr>
            <a:picLocks noChangeAspect="1"/>
          </p:cNvPicPr>
          <p:nvPr/>
        </p:nvPicPr>
        <p:blipFill>
          <a:blip r:embed="rId4"/>
          <a:stretch>
            <a:fillRect/>
          </a:stretch>
        </p:blipFill>
        <p:spPr>
          <a:xfrm>
            <a:off x="505119" y="2270458"/>
            <a:ext cx="3450856" cy="2854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nterfaz de usuario gráfica, Texto, Aplicación&#10;&#10;Descripción generada automáticamente">
            <a:extLst>
              <a:ext uri="{FF2B5EF4-FFF2-40B4-BE49-F238E27FC236}">
                <a16:creationId xmlns:a16="http://schemas.microsoft.com/office/drawing/2014/main" id="{F7BADE25-F140-F64F-1B02-F0C99561A985}"/>
              </a:ext>
            </a:extLst>
          </p:cNvPr>
          <p:cNvPicPr>
            <a:picLocks noChangeAspect="1"/>
          </p:cNvPicPr>
          <p:nvPr/>
        </p:nvPicPr>
        <p:blipFill>
          <a:blip r:embed="rId5"/>
          <a:stretch>
            <a:fillRect/>
          </a:stretch>
        </p:blipFill>
        <p:spPr>
          <a:xfrm>
            <a:off x="4074944" y="2292225"/>
            <a:ext cx="3575631" cy="2854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Interfaz de usuario gráfica, Texto, Aplicación, Chat o mensaje de texto&#10;&#10;Descripción generada automáticamente">
            <a:extLst>
              <a:ext uri="{FF2B5EF4-FFF2-40B4-BE49-F238E27FC236}">
                <a16:creationId xmlns:a16="http://schemas.microsoft.com/office/drawing/2014/main" id="{433E572A-3556-DCD7-FBF2-0FA45FC84AAD}"/>
              </a:ext>
            </a:extLst>
          </p:cNvPr>
          <p:cNvPicPr>
            <a:picLocks noChangeAspect="1"/>
          </p:cNvPicPr>
          <p:nvPr/>
        </p:nvPicPr>
        <p:blipFill>
          <a:blip r:embed="rId6"/>
          <a:stretch>
            <a:fillRect/>
          </a:stretch>
        </p:blipFill>
        <p:spPr>
          <a:xfrm>
            <a:off x="7769544" y="2270458"/>
            <a:ext cx="3838463" cy="2854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02264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9F875E9-360D-1E3C-BB50-9236CA947E2C}"/>
              </a:ext>
            </a:extLst>
          </p:cNvPr>
          <p:cNvPicPr>
            <a:picLocks noChangeAspect="1"/>
          </p:cNvPicPr>
          <p:nvPr/>
        </p:nvPicPr>
        <p:blipFill rotWithShape="1">
          <a:blip r:embed="rId3"/>
          <a:srcRect r="61183"/>
          <a:stretch/>
        </p:blipFill>
        <p:spPr>
          <a:xfrm>
            <a:off x="0" y="5938656"/>
            <a:ext cx="1341555" cy="919343"/>
          </a:xfrm>
          <a:prstGeom prst="homePlate">
            <a:avLst>
              <a:gd name="adj" fmla="val 13167"/>
            </a:avLst>
          </a:prstGeom>
        </p:spPr>
      </p:pic>
      <p:sp>
        <p:nvSpPr>
          <p:cNvPr id="6" name="CuadroTexto 5">
            <a:extLst>
              <a:ext uri="{FF2B5EF4-FFF2-40B4-BE49-F238E27FC236}">
                <a16:creationId xmlns:a16="http://schemas.microsoft.com/office/drawing/2014/main" id="{3989F02B-12D2-746A-938C-C80718B99DFB}"/>
              </a:ext>
            </a:extLst>
          </p:cNvPr>
          <p:cNvSpPr txBox="1"/>
          <p:nvPr/>
        </p:nvSpPr>
        <p:spPr>
          <a:xfrm>
            <a:off x="1679180" y="5867350"/>
            <a:ext cx="10017488" cy="1077218"/>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Una vez ingresado a la página Le aparecerán los diferentes eventos que tiene abiertos, en curso o finalizados. También podrá ver si tiene pendiente cuestionarios homologación u otras tareas.</a:t>
            </a:r>
          </a:p>
          <a:p>
            <a:pPr marL="285750" indent="-285750">
              <a:buFont typeface="Wingdings" panose="05000000000000000000" pitchFamily="2" charset="2"/>
              <a:buChar char="ü"/>
            </a:pPr>
            <a:r>
              <a:rPr lang="es-ES" b="1" dirty="0">
                <a:solidFill>
                  <a:schemeClr val="tx1"/>
                </a:solidFill>
              </a:rPr>
              <a:t>En los eventos, aparecerá información tal como: tipo de evento (RFP, RFI o Subasta) , hora de finalización. Para acceder tendrá que hacer clic en el evento.</a:t>
            </a:r>
          </a:p>
        </p:txBody>
      </p:sp>
      <p:pic>
        <p:nvPicPr>
          <p:cNvPr id="4" name="Imagen 3">
            <a:extLst>
              <a:ext uri="{FF2B5EF4-FFF2-40B4-BE49-F238E27FC236}">
                <a16:creationId xmlns:a16="http://schemas.microsoft.com/office/drawing/2014/main" id="{864B0D05-A6DF-DDC9-90FC-438E415D0913}"/>
              </a:ext>
            </a:extLst>
          </p:cNvPr>
          <p:cNvPicPr>
            <a:picLocks noChangeAspect="1"/>
          </p:cNvPicPr>
          <p:nvPr/>
        </p:nvPicPr>
        <p:blipFill>
          <a:blip r:embed="rId4"/>
          <a:stretch>
            <a:fillRect/>
          </a:stretch>
        </p:blipFill>
        <p:spPr>
          <a:xfrm>
            <a:off x="1019697" y="1365568"/>
            <a:ext cx="10339346" cy="4126864"/>
          </a:xfrm>
          <a:prstGeom prst="rect">
            <a:avLst/>
          </a:prstGeom>
          <a:ln>
            <a:noFill/>
          </a:ln>
          <a:effectLst>
            <a:outerShdw blurRad="292100" dist="139700" dir="2700000" algn="tl" rotWithShape="0">
              <a:srgbClr val="333333">
                <a:alpha val="65000"/>
              </a:srgbClr>
            </a:outerShdw>
          </a:effectLst>
        </p:spPr>
      </p:pic>
      <p:sp>
        <p:nvSpPr>
          <p:cNvPr id="12" name="Title 1">
            <a:extLst>
              <a:ext uri="{FF2B5EF4-FFF2-40B4-BE49-F238E27FC236}">
                <a16:creationId xmlns:a16="http://schemas.microsoft.com/office/drawing/2014/main" id="{60C33523-D2BE-B0B0-729C-67F712356D0D}"/>
              </a:ext>
            </a:extLst>
          </p:cNvPr>
          <p:cNvSpPr txBox="1">
            <a:spLocks/>
          </p:cNvSpPr>
          <p:nvPr/>
        </p:nvSpPr>
        <p:spPr>
          <a:xfrm>
            <a:off x="336000"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Acceso al evento en Ariba Network</a:t>
            </a:r>
          </a:p>
        </p:txBody>
      </p:sp>
    </p:spTree>
    <p:extLst>
      <p:ext uri="{BB962C8B-B14F-4D97-AF65-F5344CB8AC3E}">
        <p14:creationId xmlns:p14="http://schemas.microsoft.com/office/powerpoint/2010/main" val="307614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989F02B-12D2-746A-938C-C80718B99DFB}"/>
              </a:ext>
            </a:extLst>
          </p:cNvPr>
          <p:cNvSpPr txBox="1"/>
          <p:nvPr/>
        </p:nvSpPr>
        <p:spPr>
          <a:xfrm>
            <a:off x="429645" y="5255485"/>
            <a:ext cx="11519451" cy="1077218"/>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Ingresar al evento al cual fue invitado Para participar, es necesario que previamente acepte los prerrequisitos. Para ello tiene que acceder a “Revisar prerrequisitos” y aceptarlos. </a:t>
            </a:r>
          </a:p>
          <a:p>
            <a:pPr marL="285750" indent="-285750">
              <a:buFont typeface="Wingdings" panose="05000000000000000000" pitchFamily="2" charset="2"/>
              <a:buChar char="ü"/>
            </a:pPr>
            <a:r>
              <a:rPr lang="es-ES" b="1" dirty="0">
                <a:solidFill>
                  <a:schemeClr val="tx1"/>
                </a:solidFill>
              </a:rPr>
              <a:t>Si selecciona “Declinar respuesta”, no podrá participar.</a:t>
            </a:r>
          </a:p>
          <a:p>
            <a:pPr marL="285750" indent="-285750">
              <a:buFont typeface="Wingdings" panose="05000000000000000000" pitchFamily="2" charset="2"/>
              <a:buChar char="ü"/>
            </a:pPr>
            <a:r>
              <a:rPr lang="es-ES" b="1" dirty="0">
                <a:solidFill>
                  <a:schemeClr val="tx1"/>
                </a:solidFill>
              </a:rPr>
              <a:t>En la parte superior derecha se encuentra el cronograma con el tiempo restante para participar en el evento. </a:t>
            </a:r>
          </a:p>
        </p:txBody>
      </p:sp>
      <p:pic>
        <p:nvPicPr>
          <p:cNvPr id="5" name="Imagen 4">
            <a:extLst>
              <a:ext uri="{FF2B5EF4-FFF2-40B4-BE49-F238E27FC236}">
                <a16:creationId xmlns:a16="http://schemas.microsoft.com/office/drawing/2014/main" id="{186AD149-4104-80FC-31BF-24EF07C0B653}"/>
              </a:ext>
            </a:extLst>
          </p:cNvPr>
          <p:cNvPicPr>
            <a:picLocks noChangeAspect="1"/>
          </p:cNvPicPr>
          <p:nvPr/>
        </p:nvPicPr>
        <p:blipFill>
          <a:blip r:embed="rId2"/>
          <a:stretch>
            <a:fillRect/>
          </a:stretch>
        </p:blipFill>
        <p:spPr>
          <a:xfrm>
            <a:off x="526593" y="1666914"/>
            <a:ext cx="11138263" cy="3032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itle 1">
            <a:extLst>
              <a:ext uri="{FF2B5EF4-FFF2-40B4-BE49-F238E27FC236}">
                <a16:creationId xmlns:a16="http://schemas.microsoft.com/office/drawing/2014/main" id="{0A1CCA0B-2051-EC5C-49F2-AC7456229543}"/>
              </a:ext>
            </a:extLst>
          </p:cNvPr>
          <p:cNvSpPr txBox="1">
            <a:spLocks/>
          </p:cNvSpPr>
          <p:nvPr/>
        </p:nvSpPr>
        <p:spPr>
          <a:xfrm>
            <a:off x="429645"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Aceptación de Prerrequisitos</a:t>
            </a:r>
          </a:p>
        </p:txBody>
      </p:sp>
    </p:spTree>
    <p:extLst>
      <p:ext uri="{BB962C8B-B14F-4D97-AF65-F5344CB8AC3E}">
        <p14:creationId xmlns:p14="http://schemas.microsoft.com/office/powerpoint/2010/main" val="2697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989F02B-12D2-746A-938C-C80718B99DFB}"/>
              </a:ext>
            </a:extLst>
          </p:cNvPr>
          <p:cNvSpPr txBox="1"/>
          <p:nvPr/>
        </p:nvSpPr>
        <p:spPr>
          <a:xfrm>
            <a:off x="771927" y="5345351"/>
            <a:ext cx="10102399" cy="1569660"/>
          </a:xfrm>
          <a:prstGeom prst="rect">
            <a:avLst/>
          </a:prstGeom>
          <a:noFill/>
        </p:spPr>
        <p:txBody>
          <a:bodyPr wrap="square">
            <a:spAutoFit/>
          </a:bodyPr>
          <a:lstStyle>
            <a:defPPr>
              <a:defRPr lang="es-PE"/>
            </a:defPPr>
            <a:lvl1pPr>
              <a:defRPr sz="1600" b="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En esta pantalla aparecerá el contenido del evento. Deberá descargar si es necesario los diferentes adjuntos de USIL para leerlos. </a:t>
            </a:r>
          </a:p>
          <a:p>
            <a:pPr marL="285750" indent="-285750">
              <a:buFont typeface="Wingdings" panose="05000000000000000000" pitchFamily="2" charset="2"/>
              <a:buChar char="ü"/>
            </a:pPr>
            <a:r>
              <a:rPr lang="es-ES" b="1" dirty="0">
                <a:solidFill>
                  <a:schemeClr val="tx1"/>
                </a:solidFill>
              </a:rPr>
              <a:t>En los apartados correspondientes deberá adjuntar la propuesta necesaria. Los apartados con un asterisco en rojo significan que son obligatorios llenarlos o responderlos con un archivo adjunto.</a:t>
            </a:r>
          </a:p>
          <a:p>
            <a:pPr marL="285750" indent="-285750">
              <a:buFont typeface="Wingdings" panose="05000000000000000000" pitchFamily="2" charset="2"/>
              <a:buChar char="ü"/>
            </a:pPr>
            <a:r>
              <a:rPr lang="es-ES" b="1" dirty="0">
                <a:solidFill>
                  <a:schemeClr val="tx1"/>
                </a:solidFill>
              </a:rPr>
              <a:t>En la esquina superior derecha se indica el tiempo que resta del evento. Cuando acabe el tiempo ya no podrán responder.</a:t>
            </a:r>
          </a:p>
        </p:txBody>
      </p:sp>
      <p:sp>
        <p:nvSpPr>
          <p:cNvPr id="12" name="Title 1">
            <a:extLst>
              <a:ext uri="{FF2B5EF4-FFF2-40B4-BE49-F238E27FC236}">
                <a16:creationId xmlns:a16="http://schemas.microsoft.com/office/drawing/2014/main" id="{0A1CCA0B-2051-EC5C-49F2-AC7456229543}"/>
              </a:ext>
            </a:extLst>
          </p:cNvPr>
          <p:cNvSpPr txBox="1">
            <a:spLocks/>
          </p:cNvSpPr>
          <p:nvPr/>
        </p:nvSpPr>
        <p:spPr>
          <a:xfrm>
            <a:off x="429645"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Envío de Propuestas</a:t>
            </a:r>
          </a:p>
        </p:txBody>
      </p:sp>
      <p:pic>
        <p:nvPicPr>
          <p:cNvPr id="2" name="Imagen 1"/>
          <p:cNvPicPr>
            <a:picLocks noChangeAspect="1"/>
          </p:cNvPicPr>
          <p:nvPr/>
        </p:nvPicPr>
        <p:blipFill>
          <a:blip r:embed="rId3"/>
          <a:stretch>
            <a:fillRect/>
          </a:stretch>
        </p:blipFill>
        <p:spPr>
          <a:xfrm>
            <a:off x="771926" y="1574919"/>
            <a:ext cx="10102400" cy="3435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3458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989F02B-12D2-746A-938C-C80718B99DFB}"/>
              </a:ext>
            </a:extLst>
          </p:cNvPr>
          <p:cNvSpPr txBox="1"/>
          <p:nvPr/>
        </p:nvSpPr>
        <p:spPr>
          <a:xfrm>
            <a:off x="429646" y="5438361"/>
            <a:ext cx="11165742" cy="1077218"/>
          </a:xfrm>
          <a:prstGeom prst="rect">
            <a:avLst/>
          </a:prstGeom>
          <a:noFill/>
        </p:spPr>
        <p:txBody>
          <a:bodyPr wrap="square">
            <a:spAutoFit/>
          </a:bodyPr>
          <a:lstStyle>
            <a:defPPr>
              <a:defRPr lang="es-PE"/>
            </a:defPPr>
            <a:lvl1pPr>
              <a:defRPr sz="1600" b="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dirty="0"/>
              <a:t>S</a:t>
            </a:r>
            <a:r>
              <a:rPr lang="es-ES" b="1" dirty="0">
                <a:solidFill>
                  <a:schemeClr val="tx1"/>
                </a:solidFill>
              </a:rPr>
              <a:t>i el postor tiene dudas sobre el proceso, podrá descargar el archivo “Formato de Absolución de Consultas”. Llenar las diferentes consultas en el archivo descargado y se las enviará a USIL haciendo clic en el campo “Escribir mensaje”. Le dará la opción de adjuntar un archivo (Formato de Absolución de Consultas lleno), completará el asunto propuesto añadiendo “Consultas del Proveedor (Nombre del Proveedor)” y hará clic en “Enviar”.</a:t>
            </a:r>
          </a:p>
        </p:txBody>
      </p:sp>
      <p:sp>
        <p:nvSpPr>
          <p:cNvPr id="12" name="Title 1">
            <a:extLst>
              <a:ext uri="{FF2B5EF4-FFF2-40B4-BE49-F238E27FC236}">
                <a16:creationId xmlns:a16="http://schemas.microsoft.com/office/drawing/2014/main" id="{0A1CCA0B-2051-EC5C-49F2-AC7456229543}"/>
              </a:ext>
            </a:extLst>
          </p:cNvPr>
          <p:cNvSpPr txBox="1">
            <a:spLocks/>
          </p:cNvSpPr>
          <p:nvPr/>
        </p:nvSpPr>
        <p:spPr>
          <a:xfrm>
            <a:off x="429645"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Envío de Consultas a USIL</a:t>
            </a:r>
          </a:p>
        </p:txBody>
      </p:sp>
      <p:pic>
        <p:nvPicPr>
          <p:cNvPr id="2" name="Imagen 1"/>
          <p:cNvPicPr>
            <a:picLocks noChangeAspect="1"/>
          </p:cNvPicPr>
          <p:nvPr/>
        </p:nvPicPr>
        <p:blipFill>
          <a:blip r:embed="rId3"/>
          <a:stretch>
            <a:fillRect/>
          </a:stretch>
        </p:blipFill>
        <p:spPr>
          <a:xfrm>
            <a:off x="506877" y="1154451"/>
            <a:ext cx="8407605" cy="2680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n 3"/>
          <p:cNvPicPr>
            <a:picLocks noChangeAspect="1"/>
          </p:cNvPicPr>
          <p:nvPr/>
        </p:nvPicPr>
        <p:blipFill>
          <a:blip r:embed="rId4"/>
          <a:stretch>
            <a:fillRect/>
          </a:stretch>
        </p:blipFill>
        <p:spPr>
          <a:xfrm>
            <a:off x="5618890" y="2835563"/>
            <a:ext cx="5976497" cy="2327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28456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266669" y="1568438"/>
            <a:ext cx="5387058" cy="3025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3989F02B-12D2-746A-938C-C80718B99DFB}"/>
              </a:ext>
            </a:extLst>
          </p:cNvPr>
          <p:cNvSpPr txBox="1"/>
          <p:nvPr/>
        </p:nvSpPr>
        <p:spPr>
          <a:xfrm>
            <a:off x="429645" y="5719720"/>
            <a:ext cx="10191463" cy="1077218"/>
          </a:xfrm>
          <a:prstGeom prst="rect">
            <a:avLst/>
          </a:prstGeom>
          <a:noFill/>
        </p:spPr>
        <p:txBody>
          <a:bodyPr wrap="square">
            <a:spAutoFit/>
          </a:bodyPr>
          <a:lstStyle>
            <a:defPPr>
              <a:defRPr lang="es-PE"/>
            </a:defPPr>
            <a:lvl1pPr>
              <a:defRPr sz="1600" b="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Una vez USIL haya respondido las consultas, el proveedor recibirá un correo electrónico con el contenido del mensaje y los adjuntos realizados. También podrá acceder a “Mensajes de evento” dentro del evento en Ariba Network donde tendrá todos los mensajes intercambiados entre el proveedor y USIL y podrá descargar los archivos adjuntos.</a:t>
            </a:r>
          </a:p>
        </p:txBody>
      </p:sp>
      <p:sp>
        <p:nvSpPr>
          <p:cNvPr id="12" name="Title 1">
            <a:extLst>
              <a:ext uri="{FF2B5EF4-FFF2-40B4-BE49-F238E27FC236}">
                <a16:creationId xmlns:a16="http://schemas.microsoft.com/office/drawing/2014/main" id="{0A1CCA0B-2051-EC5C-49F2-AC7456229543}"/>
              </a:ext>
            </a:extLst>
          </p:cNvPr>
          <p:cNvSpPr txBox="1">
            <a:spLocks/>
          </p:cNvSpPr>
          <p:nvPr/>
        </p:nvSpPr>
        <p:spPr>
          <a:xfrm>
            <a:off x="429645"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Recepción de Consultas de USIL</a:t>
            </a:r>
          </a:p>
        </p:txBody>
      </p:sp>
      <p:pic>
        <p:nvPicPr>
          <p:cNvPr id="5" name="Imagen 4"/>
          <p:cNvPicPr>
            <a:picLocks noChangeAspect="1"/>
          </p:cNvPicPr>
          <p:nvPr/>
        </p:nvPicPr>
        <p:blipFill>
          <a:blip r:embed="rId4"/>
          <a:stretch>
            <a:fillRect/>
          </a:stretch>
        </p:blipFill>
        <p:spPr>
          <a:xfrm>
            <a:off x="5839449" y="1159830"/>
            <a:ext cx="4574018" cy="2142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a:picLocks noChangeAspect="1"/>
          </p:cNvPicPr>
          <p:nvPr/>
        </p:nvPicPr>
        <p:blipFill>
          <a:blip r:embed="rId5"/>
          <a:stretch>
            <a:fillRect/>
          </a:stretch>
        </p:blipFill>
        <p:spPr>
          <a:xfrm>
            <a:off x="5839449" y="3406061"/>
            <a:ext cx="4574018" cy="2127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774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989F02B-12D2-746A-938C-C80718B99DFB}"/>
              </a:ext>
            </a:extLst>
          </p:cNvPr>
          <p:cNvSpPr txBox="1"/>
          <p:nvPr/>
        </p:nvSpPr>
        <p:spPr>
          <a:xfrm>
            <a:off x="429645" y="5579040"/>
            <a:ext cx="11519451" cy="1077218"/>
          </a:xfrm>
          <a:prstGeom prst="rect">
            <a:avLst/>
          </a:prstGeom>
          <a:noFill/>
        </p:spPr>
        <p:txBody>
          <a:bodyPr wrap="square">
            <a:spAutoFit/>
          </a:bodyPr>
          <a:lstStyle>
            <a:defPPr>
              <a:defRPr lang="es-PE"/>
            </a:defPPr>
            <a:lvl1pPr>
              <a:defRPr sz="1600" b="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Una vez respondido a lo solicitado en el evento, </a:t>
            </a:r>
            <a:r>
              <a:rPr lang="es-ES" b="1">
                <a:solidFill>
                  <a:schemeClr val="tx1"/>
                </a:solidFill>
              </a:rPr>
              <a:t>el postor </a:t>
            </a:r>
            <a:r>
              <a:rPr lang="es-ES" b="1" dirty="0">
                <a:solidFill>
                  <a:schemeClr val="tx1"/>
                </a:solidFill>
              </a:rPr>
              <a:t>deberá hacer clic en “Enviar respuesta completa” y después en “Aceptar”.</a:t>
            </a:r>
          </a:p>
          <a:p>
            <a:pPr marL="285750" indent="-285750">
              <a:buFont typeface="Wingdings" panose="05000000000000000000" pitchFamily="2" charset="2"/>
              <a:buChar char="ü"/>
            </a:pPr>
            <a:r>
              <a:rPr lang="es-ES" b="1" dirty="0">
                <a:solidFill>
                  <a:schemeClr val="tx1"/>
                </a:solidFill>
              </a:rPr>
              <a:t>Mientras siga habiendo tiempo restante en el evento, el proveedor podrá revisar su respuesta y modificarla. Para ello deberá hacer clic en “Revisar/Respuesta alternativa”.</a:t>
            </a:r>
          </a:p>
          <a:p>
            <a:pPr marL="285750" indent="-285750">
              <a:buFont typeface="Wingdings" panose="05000000000000000000" pitchFamily="2" charset="2"/>
              <a:buChar char="ü"/>
            </a:pPr>
            <a:r>
              <a:rPr lang="es-ES" b="1" dirty="0">
                <a:solidFill>
                  <a:schemeClr val="tx1"/>
                </a:solidFill>
              </a:rPr>
              <a:t>Al finalizar este proceso, no implica una adjudicación, este proceso es requerido básicamente para revisar propuestas preliminares. </a:t>
            </a:r>
          </a:p>
        </p:txBody>
      </p:sp>
      <p:sp>
        <p:nvSpPr>
          <p:cNvPr id="12" name="Title 1">
            <a:extLst>
              <a:ext uri="{FF2B5EF4-FFF2-40B4-BE49-F238E27FC236}">
                <a16:creationId xmlns:a16="http://schemas.microsoft.com/office/drawing/2014/main" id="{0A1CCA0B-2051-EC5C-49F2-AC7456229543}"/>
              </a:ext>
            </a:extLst>
          </p:cNvPr>
          <p:cNvSpPr txBox="1">
            <a:spLocks/>
          </p:cNvSpPr>
          <p:nvPr/>
        </p:nvSpPr>
        <p:spPr>
          <a:xfrm>
            <a:off x="429645"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Envío de Propuesta Final</a:t>
            </a:r>
          </a:p>
        </p:txBody>
      </p:sp>
      <p:pic>
        <p:nvPicPr>
          <p:cNvPr id="5" name="Imagen 4"/>
          <p:cNvPicPr>
            <a:picLocks noChangeAspect="1"/>
          </p:cNvPicPr>
          <p:nvPr/>
        </p:nvPicPr>
        <p:blipFill>
          <a:blip r:embed="rId3"/>
          <a:stretch>
            <a:fillRect/>
          </a:stretch>
        </p:blipFill>
        <p:spPr>
          <a:xfrm>
            <a:off x="263390" y="1226650"/>
            <a:ext cx="8261773" cy="2877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agen 2"/>
          <p:cNvPicPr>
            <a:picLocks noChangeAspect="1"/>
          </p:cNvPicPr>
          <p:nvPr/>
        </p:nvPicPr>
        <p:blipFill>
          <a:blip r:embed="rId4"/>
          <a:stretch>
            <a:fillRect/>
          </a:stretch>
        </p:blipFill>
        <p:spPr>
          <a:xfrm>
            <a:off x="4166574" y="2665327"/>
            <a:ext cx="7662449" cy="24560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551345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dc006f-b445-44a0-a026-bd0b9c2451d0">
      <Terms xmlns="http://schemas.microsoft.com/office/infopath/2007/PartnerControls"/>
    </lcf76f155ced4ddcb4097134ff3c332f>
    <TaxCatchAll xmlns="c4f0a701-2d3f-4fd8-a0cf-b3fc3a4a7a1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7E7F392F7478E24687DB7F3B5590CB0E" ma:contentTypeVersion="14" ma:contentTypeDescription="Crear nuevo documento." ma:contentTypeScope="" ma:versionID="86eb3008672e161077cc299d9d3c4a18">
  <xsd:schema xmlns:xsd="http://www.w3.org/2001/XMLSchema" xmlns:xs="http://www.w3.org/2001/XMLSchema" xmlns:p="http://schemas.microsoft.com/office/2006/metadata/properties" xmlns:ns2="ccdc006f-b445-44a0-a026-bd0b9c2451d0" xmlns:ns3="c4f0a701-2d3f-4fd8-a0cf-b3fc3a4a7a13" targetNamespace="http://schemas.microsoft.com/office/2006/metadata/properties" ma:root="true" ma:fieldsID="0391099875ae79d1375c098470f8267e" ns2:_="" ns3:_="">
    <xsd:import namespace="ccdc006f-b445-44a0-a026-bd0b9c2451d0"/>
    <xsd:import namespace="c4f0a701-2d3f-4fd8-a0cf-b3fc3a4a7a13"/>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dc006f-b445-44a0-a026-bd0b9c2451d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Etiquetas de imagen" ma:readOnly="false" ma:fieldId="{5cf76f15-5ced-4ddc-b409-7134ff3c332f}" ma:taxonomyMulti="true" ma:sspId="bd611b69-d086-4bb6-bf37-dd4df741f5bc"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f0a701-2d3f-4fd8-a0cf-b3fc3a4a7a1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69e8446-fb32-4fdc-8698-2c6732d2fee7}" ma:internalName="TaxCatchAll" ma:showField="CatchAllData" ma:web="c4f0a701-2d3f-4fd8-a0cf-b3fc3a4a7a1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B072D9-8DE7-42C3-93D7-888524952519}">
  <ds:schemaRefs>
    <ds:schemaRef ds:uri="http://schemas.microsoft.com/office/2006/metadata/properties"/>
    <ds:schemaRef ds:uri="http://schemas.microsoft.com/office/infopath/2007/PartnerControls"/>
    <ds:schemaRef ds:uri="03f36452-b6ab-409c-9ed6-49df6cac2f67"/>
    <ds:schemaRef ds:uri="89418908-6dad-435a-bda7-c78131f2b996"/>
  </ds:schemaRefs>
</ds:datastoreItem>
</file>

<file path=customXml/itemProps2.xml><?xml version="1.0" encoding="utf-8"?>
<ds:datastoreItem xmlns:ds="http://schemas.openxmlformats.org/officeDocument/2006/customXml" ds:itemID="{C07117C5-DBE8-43E1-AA71-F47C2AF14F53}"/>
</file>

<file path=customXml/itemProps3.xml><?xml version="1.0" encoding="utf-8"?>
<ds:datastoreItem xmlns:ds="http://schemas.openxmlformats.org/officeDocument/2006/customXml" ds:itemID="{515AAEA1-8740-458F-907B-A8B1819895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163</TotalTime>
  <Words>581</Words>
  <Application>Microsoft Office PowerPoint</Application>
  <PresentationFormat>Panorámica</PresentationFormat>
  <Paragraphs>31</Paragraphs>
  <Slides>10</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Arial</vt:lpstr>
      <vt:lpstr>Avenir Next Condensed</vt:lpstr>
      <vt:lpstr>BerlingskeSerif-DBd</vt:lpstr>
      <vt:lpstr>Calibri</vt:lpstr>
      <vt:lpstr>Calibri Light</vt:lpstr>
      <vt:lpstr>Stelvio Grotesk Regular</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Leslye Coronado Quispe</dc:creator>
  <cp:lastModifiedBy>Yasmine Cordova Ramirez</cp:lastModifiedBy>
  <cp:revision>12</cp:revision>
  <dcterms:created xsi:type="dcterms:W3CDTF">2023-02-13T15:25:24Z</dcterms:created>
  <dcterms:modified xsi:type="dcterms:W3CDTF">2024-04-29T05:17:39Z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0x01010049A4595BF183CF43B503CDBB82AD55C1</vt:lpwstr>
  </property>
</Properties>
</file>